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6" r:id="rId3"/>
  </p:sldMasterIdLst>
  <p:notesMasterIdLst>
    <p:notesMasterId r:id="rId71"/>
  </p:notesMasterIdLst>
  <p:sldIdLst>
    <p:sldId id="381" r:id="rId4"/>
    <p:sldId id="383" r:id="rId5"/>
    <p:sldId id="384" r:id="rId6"/>
    <p:sldId id="25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72" r:id="rId28"/>
    <p:sldId id="332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3" r:id="rId38"/>
    <p:sldId id="290" r:id="rId39"/>
    <p:sldId id="334" r:id="rId40"/>
    <p:sldId id="335" r:id="rId41"/>
    <p:sldId id="337" r:id="rId42"/>
    <p:sldId id="378" r:id="rId43"/>
    <p:sldId id="295" r:id="rId44"/>
    <p:sldId id="305" r:id="rId45"/>
    <p:sldId id="322" r:id="rId46"/>
    <p:sldId id="323" r:id="rId47"/>
    <p:sldId id="333" r:id="rId48"/>
    <p:sldId id="324" r:id="rId49"/>
    <p:sldId id="373" r:id="rId50"/>
    <p:sldId id="376" r:id="rId51"/>
    <p:sldId id="342" r:id="rId52"/>
    <p:sldId id="292" r:id="rId53"/>
    <p:sldId id="343" r:id="rId54"/>
    <p:sldId id="345" r:id="rId55"/>
    <p:sldId id="336" r:id="rId56"/>
    <p:sldId id="313" r:id="rId57"/>
    <p:sldId id="310" r:id="rId58"/>
    <p:sldId id="338" r:id="rId59"/>
    <p:sldId id="319" r:id="rId60"/>
    <p:sldId id="325" r:id="rId61"/>
    <p:sldId id="377" r:id="rId62"/>
    <p:sldId id="368" r:id="rId63"/>
    <p:sldId id="369" r:id="rId64"/>
    <p:sldId id="370" r:id="rId65"/>
    <p:sldId id="371" r:id="rId66"/>
    <p:sldId id="380" r:id="rId67"/>
    <p:sldId id="379" r:id="rId68"/>
    <p:sldId id="291" r:id="rId69"/>
    <p:sldId id="382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7D54"/>
    <a:srgbClr val="7F7E98"/>
    <a:srgbClr val="C68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2482" y="-4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36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C307C-7922-4A46-8EC9-A94E3017FF71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1CDB6-589F-8F49-8CAF-D29F70A46F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4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Want</a:t>
            </a:r>
            <a:r>
              <a:rPr lang="en-US" baseline="0" dirty="0" smtClean="0"/>
              <a:t> to put your institution?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1CDB6-589F-8F49-8CAF-D29F70A46F2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03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7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7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2496" y="1066800"/>
            <a:ext cx="50292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6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r>
              <a:rPr lang="en-US" sz="54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Endovascular Skills for Trauma</a:t>
            </a:r>
          </a:p>
          <a:p>
            <a:pPr defTabSz="914400"/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</a:p>
        </p:txBody>
      </p:sp>
    </p:spTree>
    <p:extLst>
      <p:ext uri="{BB962C8B-B14F-4D97-AF65-F5344CB8AC3E}">
        <p14:creationId xmlns:p14="http://schemas.microsoft.com/office/powerpoint/2010/main" val="31921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terio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199" y="685800"/>
            <a:ext cx="8229600" cy="4830763"/>
          </a:xfrm>
          <a:prstGeom prst="rect">
            <a:avLst/>
          </a:prstGeom>
        </p:spPr>
        <p:txBody>
          <a:bodyPr/>
          <a:lstStyle>
            <a:lvl1pPr>
              <a:defRPr lang="en-US" sz="3200" dirty="0" smtClean="0">
                <a:solidFill>
                  <a:schemeClr val="bg1"/>
                </a:solidFill>
                <a:latin typeface="+mn-lt"/>
              </a:defRPr>
            </a:lvl1pPr>
            <a:lvl2pPr>
              <a:defRPr lang="en-US" dirty="0" smtClean="0">
                <a:solidFill>
                  <a:schemeClr val="bg1"/>
                </a:solidFill>
                <a:latin typeface="+mn-lt"/>
              </a:defRPr>
            </a:lvl2pPr>
            <a:lvl3pPr>
              <a:defRPr lang="en-US" dirty="0" smtClean="0">
                <a:solidFill>
                  <a:schemeClr val="bg1"/>
                </a:solidFill>
                <a:latin typeface="+mn-lt"/>
              </a:defRPr>
            </a:lvl3pPr>
            <a:lvl4pPr>
              <a:defRPr lang="en-US" dirty="0" smtClean="0">
                <a:solidFill>
                  <a:schemeClr val="bg1"/>
                </a:solidFill>
                <a:latin typeface="+mn-lt"/>
              </a:defRPr>
            </a:lvl4pPr>
            <a:lvl5pPr>
              <a:defRPr lang="en-US" dirty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4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8DEC9155-1AC6-4D8B-9707-3991C7C605E2}" type="slidenum">
              <a:rPr 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8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>
              <a:defRPr/>
            </a:pPr>
            <a:fld id="{672039DB-1363-422B-9FC5-F2865EBDDF15}" type="slidenum">
              <a:rPr lang="en-US">
                <a:solidFill>
                  <a:prstClr val="black"/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69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header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57200" y="1535113"/>
            <a:ext cx="8229600" cy="63976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019800"/>
            <a:ext cx="329184" cy="228600"/>
          </a:xfrm>
          <a:prstGeom prst="rect">
            <a:avLst/>
          </a:prstGeom>
        </p:spPr>
        <p:txBody>
          <a:bodyPr lIns="45720" rIns="45720"/>
          <a:lstStyle>
            <a:lvl1pPr algn="r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defTabSz="914400"/>
            <a:fld id="{06021B3F-57C1-4B2C-96A7-C360FDC141CD}" type="slidenum">
              <a:rPr 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57200" y="2209800"/>
            <a:ext cx="8229600" cy="39163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>
                  <a:lumMod val="75000"/>
                  <a:lumOff val="25000"/>
                </a:schemeClr>
              </a:buClr>
              <a:buFontTx/>
              <a:buBlip>
                <a:blip r:embed="rId2"/>
              </a:buBlip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rgbClr val="0092D7"/>
              </a:buClr>
              <a:buFont typeface="Calibri" panose="020F0502020204030204" pitchFamily="34" charset="0"/>
              <a:buChar char="»"/>
              <a:defRPr sz="26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Clr>
                <a:srgbClr val="0F2665"/>
              </a:buClr>
              <a:buFont typeface="Courier New" panose="02070309020205020404" pitchFamily="49" charset="0"/>
              <a:buChar char="o"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buClr>
                <a:srgbClr val="0092D7"/>
              </a:buClr>
              <a:buFont typeface="Calibri" panose="020F0502020204030204" pitchFamily="34" charset="0"/>
              <a:buChar char="–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buClr>
                <a:srgbClr val="0F2665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sz="3400" b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0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133600" y="6629400"/>
            <a:ext cx="50292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Confidential Information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21A191-4DA2-46FC-9B82-8FDD1FD9F8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2" y="457204"/>
            <a:ext cx="4364839" cy="192938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2819400"/>
            <a:ext cx="82296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47131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  <a:latin typeface="Calibri"/>
              </a:rPr>
              <a:t>Confidential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1A191-4DA2-46FC-9B82-8FDD1FD9F8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15" y="1524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" y="6430767"/>
            <a:ext cx="966537" cy="42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6407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8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1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8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07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0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4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FF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F61FF-697F-894C-9A82-6D947817FE28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4E0D6-311D-3B4D-99DA-A582C0FD1E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867400"/>
            <a:ext cx="9143999" cy="990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5" descr="I:\Comm\DESIGN\RESOURCES\Logos\COT\COT Logo New-Outlines_White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76" y="5975604"/>
            <a:ext cx="1591378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821681"/>
            <a:ext cx="9143999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 descr="I:\Comm\DESIGN\RESOURCES\Logos\ACS 100+ Years\ACS 100+ logo flat white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5975604"/>
            <a:ext cx="2599956" cy="7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7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629400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Confidential Information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629400"/>
            <a:ext cx="685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521A191-4DA2-46FC-9B82-8FDD1FD9F8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0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ransition/>
  <p:hf hdr="0" dt="0"/>
  <p:txStyles>
    <p:titleStyle>
      <a:lvl1pPr algn="l" defTabSz="9143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ura.j.moore@uth.tmc.edu" TargetMode="External"/><Relationship Id="rId4" Type="http://schemas.openxmlformats.org/officeDocument/2006/relationships/hyperlink" Target="mailto:BEST@umm.edu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lizabeth.Benjamin@med.usc.edu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526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85000"/>
              </a:lnSpc>
              <a:defRPr/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EAST Master Class Series</a:t>
            </a:r>
            <a:b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Live Webinar #2: REBOA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140370"/>
            <a:ext cx="8229600" cy="3124200"/>
          </a:xfrm>
        </p:spPr>
        <p:txBody>
          <a:bodyPr/>
          <a:lstStyle/>
          <a:p>
            <a:pPr marL="0" indent="0" algn="ctr" eaLnBrk="1" hangingPunct="1">
              <a:lnSpc>
                <a:spcPct val="85000"/>
              </a:lnSpc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effectLst/>
                <a:latin typeface="Calibri"/>
                <a:cs typeface="Calibri"/>
              </a:rPr>
              <a:t>Laura Moore, MD, FACS</a:t>
            </a:r>
          </a:p>
          <a:p>
            <a:pPr marL="0" indent="0" algn="ctr" eaLnBrk="1" hangingPunct="1">
              <a:lnSpc>
                <a:spcPct val="85000"/>
              </a:lnSpc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</a:p>
          <a:p>
            <a:pPr marL="0" indent="0" algn="ctr" eaLnBrk="1" hangingPunct="1">
              <a:lnSpc>
                <a:spcPct val="85000"/>
              </a:lnSpc>
              <a:buNone/>
              <a:defRPr/>
            </a:pPr>
            <a:r>
              <a:rPr lang="en-US" sz="4000" b="1" dirty="0" smtClean="0">
                <a:solidFill>
                  <a:srgbClr val="FFFF00"/>
                </a:solidFill>
                <a:effectLst/>
                <a:latin typeface="Calibri"/>
                <a:cs typeface="Calibri"/>
              </a:rPr>
              <a:t>Elizabeth Benjamin, MD, PhD, FACS</a:t>
            </a:r>
          </a:p>
          <a:p>
            <a:pPr marL="0" indent="0" algn="ctr" eaLnBrk="1" hangingPunct="1">
              <a:lnSpc>
                <a:spcPct val="85000"/>
              </a:lnSpc>
              <a:buNone/>
              <a:defRPr/>
            </a:pPr>
            <a:endParaRPr lang="en-US" sz="1800" b="1" dirty="0">
              <a:solidFill>
                <a:srgbClr val="FFFF00"/>
              </a:solidFill>
              <a:effectLst/>
              <a:latin typeface="Calibri"/>
              <a:cs typeface="Calibri"/>
            </a:endParaRPr>
          </a:p>
          <a:p>
            <a:pPr marL="0" indent="0" algn="ctr" eaLnBrk="1" hangingPunct="1">
              <a:lnSpc>
                <a:spcPct val="85000"/>
              </a:lnSpc>
              <a:buNone/>
              <a:defRPr/>
            </a:pPr>
            <a:r>
              <a:rPr lang="en-US" sz="2800" b="1" dirty="0" smtClean="0">
                <a:solidFill>
                  <a:srgbClr val="FFFF00"/>
                </a:solidFill>
                <a:effectLst/>
                <a:latin typeface="Calibri"/>
                <a:cs typeface="Calibri"/>
              </a:rPr>
              <a:t>Brought to you by the EAST Online Education </a:t>
            </a:r>
            <a:r>
              <a:rPr lang="en-US" sz="2800" b="1" dirty="0" smtClean="0">
                <a:solidFill>
                  <a:srgbClr val="FFFF00"/>
                </a:solidFill>
                <a:latin typeface="Calibri"/>
                <a:cs typeface="Calibri"/>
              </a:rPr>
              <a:t>Section</a:t>
            </a:r>
            <a:endParaRPr lang="en-US" sz="2800" b="1" dirty="0" smtClean="0">
              <a:solidFill>
                <a:srgbClr val="FFFF00"/>
              </a:solidFill>
              <a:effectLst/>
              <a:latin typeface="Calibri"/>
              <a:cs typeface="Calibri"/>
            </a:endParaRPr>
          </a:p>
          <a:p>
            <a:pPr marL="0" indent="0" algn="ctr" eaLnBrk="1" hangingPunct="1">
              <a:lnSpc>
                <a:spcPct val="85000"/>
              </a:lnSpc>
              <a:buNone/>
              <a:defRPr/>
            </a:pPr>
            <a:endParaRPr lang="en-US" sz="2400" b="1" dirty="0" smtClean="0">
              <a:solidFill>
                <a:srgbClr val="FFFF00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64"/>
            <a:ext cx="9144000" cy="173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8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624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What is REBOA?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R</a:t>
            </a:r>
            <a:r>
              <a:rPr lang="en-US" sz="4000" dirty="0" smtClean="0">
                <a:solidFill>
                  <a:srgbClr val="FFFFFF"/>
                </a:solidFill>
              </a:rPr>
              <a:t>esuscitative</a:t>
            </a:r>
            <a:r>
              <a:rPr lang="en-US" sz="4000" dirty="0" smtClean="0"/>
              <a:t> 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E</a:t>
            </a:r>
            <a:r>
              <a:rPr lang="en-US" sz="4000" dirty="0" smtClean="0">
                <a:solidFill>
                  <a:srgbClr val="FFFFFF"/>
                </a:solidFill>
              </a:rPr>
              <a:t>ndovascular</a:t>
            </a:r>
            <a:r>
              <a:rPr lang="en-US" sz="4000" dirty="0" smtClean="0"/>
              <a:t>	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</a:t>
            </a:r>
            <a:r>
              <a:rPr lang="en-US" sz="4000" dirty="0" smtClean="0">
                <a:solidFill>
                  <a:srgbClr val="FFFFFF"/>
                </a:solidFill>
              </a:rPr>
              <a:t>alloon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O</a:t>
            </a:r>
            <a:r>
              <a:rPr lang="en-US" sz="4000" dirty="0" smtClean="0">
                <a:solidFill>
                  <a:srgbClr val="FFFFFF"/>
                </a:solidFill>
              </a:rPr>
              <a:t>cclusion of the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A</a:t>
            </a:r>
            <a:r>
              <a:rPr lang="en-US" sz="4000" dirty="0" smtClean="0">
                <a:solidFill>
                  <a:schemeClr val="bg1"/>
                </a:solidFill>
              </a:rPr>
              <a:t>orta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136244"/>
            <a:ext cx="3539706" cy="265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3882305"/>
            <a:ext cx="4524575" cy="2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4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Similarities and Differences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1600"/>
          <a:ext cx="8229600" cy="527900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114800"/>
                <a:gridCol w="4114800"/>
              </a:tblGrid>
              <a:tr h="54903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Resuscitative</a:t>
                      </a:r>
                      <a:r>
                        <a:rPr lang="en-US" sz="2200" baseline="0" dirty="0" smtClean="0"/>
                        <a:t> Thoracotomy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REBOA</a:t>
                      </a:r>
                      <a:endParaRPr lang="en-US" sz="2200" dirty="0"/>
                    </a:p>
                  </a:txBody>
                  <a:tcPr/>
                </a:tc>
              </a:tr>
              <a:tr h="69193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Maximally Invasive 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Minimally Invasive</a:t>
                      </a:r>
                      <a:endParaRPr lang="en-US" sz="2200" dirty="0"/>
                    </a:p>
                  </a:txBody>
                  <a:tcPr/>
                </a:tc>
              </a:tr>
              <a:tr h="11469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High potential for blood exposure via accidental puncture to healthcare</a:t>
                      </a:r>
                      <a:r>
                        <a:rPr lang="en-US" sz="2200" baseline="0" dirty="0" smtClean="0"/>
                        <a:t> team</a:t>
                      </a:r>
                      <a:endParaRPr lang="en-US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/>
                        <a:t>Lower</a:t>
                      </a:r>
                      <a:r>
                        <a:rPr lang="en-US" sz="2200" baseline="0" dirty="0" smtClean="0"/>
                        <a:t> risk for blood </a:t>
                      </a:r>
                      <a:r>
                        <a:rPr lang="en-US" sz="2200" dirty="0" smtClean="0"/>
                        <a:t>exposure via accidental puncture to healthcare</a:t>
                      </a:r>
                      <a:r>
                        <a:rPr lang="en-US" sz="2200" baseline="0" dirty="0" smtClean="0"/>
                        <a:t> team</a:t>
                      </a:r>
                      <a:endParaRPr lang="en-US" sz="2200" dirty="0" smtClean="0"/>
                    </a:p>
                  </a:txBody>
                  <a:tcPr/>
                </a:tc>
              </a:tr>
              <a:tr h="796491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Aortic Occlusion via Cross clamping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Aortic Occlusion</a:t>
                      </a:r>
                      <a:r>
                        <a:rPr lang="en-US" sz="2200" baseline="0" dirty="0" smtClean="0"/>
                        <a:t> via Endovascular Balloon</a:t>
                      </a:r>
                      <a:endParaRPr lang="en-US" sz="2200" dirty="0"/>
                    </a:p>
                  </a:txBody>
                  <a:tcPr/>
                </a:tc>
              </a:tr>
              <a:tr h="9476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Supports myocardial and cerebral perfusion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Supports myocardial and cerebral perfusion</a:t>
                      </a:r>
                      <a:endParaRPr lang="en-US" sz="2200" dirty="0"/>
                    </a:p>
                  </a:txBody>
                  <a:tcPr/>
                </a:tc>
              </a:tr>
              <a:tr h="1146947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Allows</a:t>
                      </a:r>
                      <a:r>
                        <a:rPr lang="en-US" sz="2200" baseline="0" dirty="0" smtClean="0"/>
                        <a:t> access to other </a:t>
                      </a:r>
                      <a:r>
                        <a:rPr lang="en-US" sz="2200" baseline="0" dirty="0" err="1" smtClean="0"/>
                        <a:t>mediastinal</a:t>
                      </a:r>
                      <a:r>
                        <a:rPr lang="en-US" sz="2200" baseline="0" dirty="0" smtClean="0"/>
                        <a:t> structures (pericardium, heart, hilum)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Allows for selective occlusion (Zone I</a:t>
                      </a:r>
                      <a:r>
                        <a:rPr lang="en-US" sz="2200" baseline="0" dirty="0" smtClean="0"/>
                        <a:t> vs. Zone III)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3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1143000"/>
          </a:xfrm>
        </p:spPr>
        <p:txBody>
          <a:bodyPr/>
          <a:lstStyle/>
          <a:p>
            <a:r>
              <a:rPr lang="en-US" altLang="en-US" b="1" smtClean="0">
                <a:latin typeface="Times New Roman" pitchFamily="18" charset="0"/>
                <a:cs typeface="Times New Roman" pitchFamily="18" charset="0"/>
              </a:rPr>
              <a:t>How</a:t>
            </a:r>
          </a:p>
        </p:txBody>
      </p:sp>
      <p:sp>
        <p:nvSpPr>
          <p:cNvPr id="8" name="Rectangle 4099"/>
          <p:cNvSpPr txBox="1">
            <a:spLocks noChangeArrowheads="1"/>
          </p:cNvSpPr>
          <p:nvPr/>
        </p:nvSpPr>
        <p:spPr bwMode="auto">
          <a:xfrm>
            <a:off x="76200" y="29718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Arterial access</a:t>
            </a:r>
          </a:p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2800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4099"/>
          <p:cNvSpPr txBox="1">
            <a:spLocks noChangeArrowheads="1"/>
          </p:cNvSpPr>
          <p:nvPr/>
        </p:nvSpPr>
        <p:spPr bwMode="auto">
          <a:xfrm>
            <a:off x="76200" y="3657600"/>
            <a:ext cx="335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Balloon selection &amp; positioning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4099"/>
          <p:cNvSpPr txBox="1">
            <a:spLocks noChangeArrowheads="1"/>
          </p:cNvSpPr>
          <p:nvPr/>
        </p:nvSpPr>
        <p:spPr bwMode="auto">
          <a:xfrm>
            <a:off x="76200" y="48006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Balloon inflation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4099"/>
          <p:cNvSpPr txBox="1">
            <a:spLocks noChangeArrowheads="1"/>
          </p:cNvSpPr>
          <p:nvPr/>
        </p:nvSpPr>
        <p:spPr bwMode="auto">
          <a:xfrm>
            <a:off x="76200" y="54864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4. Balloon deflation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4099"/>
          <p:cNvSpPr txBox="1">
            <a:spLocks noChangeArrowheads="1"/>
          </p:cNvSpPr>
          <p:nvPr/>
        </p:nvSpPr>
        <p:spPr bwMode="auto">
          <a:xfrm>
            <a:off x="76200" y="6172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50000"/>
              </a:spcBef>
              <a:buClr>
                <a:srgbClr val="151C77"/>
              </a:buClr>
              <a:buSzPct val="80000"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5. Sheath removal</a:t>
            </a:r>
            <a:endParaRPr lang="en-US" sz="2800" b="1" kern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84525" y="2971800"/>
            <a:ext cx="5853113" cy="3657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" y="1926684"/>
            <a:ext cx="9082088" cy="28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4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Aortic Occlusion Zones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Graphic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24400" y="1905000"/>
            <a:ext cx="41910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04800" y="1600200"/>
            <a:ext cx="441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Zone I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– Descending thoracic aorta from origin of left subclavian to celiac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Zones II </a:t>
            </a:r>
            <a:r>
              <a:rPr lang="en-US" dirty="0" smtClean="0">
                <a:solidFill>
                  <a:schemeClr val="bg1"/>
                </a:solidFill>
              </a:rPr>
              <a:t>– </a:t>
            </a:r>
            <a:r>
              <a:rPr lang="en-US" dirty="0" err="1" smtClean="0">
                <a:solidFill>
                  <a:schemeClr val="bg1"/>
                </a:solidFill>
              </a:rPr>
              <a:t>Paravisceral</a:t>
            </a:r>
            <a:r>
              <a:rPr lang="en-US" dirty="0" smtClean="0">
                <a:solidFill>
                  <a:schemeClr val="bg1"/>
                </a:solidFill>
              </a:rPr>
              <a:t> aorta between celiac and lowest renal artery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92D050"/>
                </a:solidFill>
              </a:rPr>
              <a:t>Zone III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Infrarenal</a:t>
            </a:r>
            <a:r>
              <a:rPr lang="en-US" dirty="0" smtClean="0">
                <a:solidFill>
                  <a:srgbClr val="FFFFFF"/>
                </a:solidFill>
              </a:rPr>
              <a:t> abdominal aorta to bifurcation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Aortic Occlusion Zones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Graphic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0" y="1905000"/>
            <a:ext cx="4191000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Select zone of occlusion based upon injury pattern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Zones I and III preferred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Avoid occlusion in Zone II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Confirm zone of occlusion on plain x ray or fluoroscopy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REBOA Algorithm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4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38400" y="6096000"/>
            <a:ext cx="1066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REBOA - Patient Selection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Refractory hemorrhagic shock due to non-compressible </a:t>
            </a:r>
            <a:r>
              <a:rPr lang="en-US" dirty="0" err="1" smtClean="0">
                <a:solidFill>
                  <a:srgbClr val="FFFFFF"/>
                </a:solidFill>
              </a:rPr>
              <a:t>truncal</a:t>
            </a:r>
            <a:r>
              <a:rPr lang="en-US" dirty="0" smtClean="0">
                <a:solidFill>
                  <a:srgbClr val="FFFFFF"/>
                </a:solidFill>
              </a:rPr>
              <a:t> hemorrhage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Penetrating abdominal trauma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Blunt trauma</a:t>
            </a:r>
            <a:endParaRPr lang="en-US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0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REBOA - Patient Selection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Refractory hemorrhagic shock due to non-compressible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truncal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hemorrhage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Penetrating abdominal trauma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Blunt trauma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3600" i="1" dirty="0" smtClean="0">
                <a:solidFill>
                  <a:schemeClr val="bg1"/>
                </a:solidFill>
              </a:rPr>
              <a:t>Resuscitative thoracotomy should still remain standard for patients with cardiovascular collapse from intra-thoracic hemorrhage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9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Example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24 year old male sustained a gunshot wound to the right upper quadrant.  On arrival in the ER he was in extremis with a systolic blood pressure of 50 mm Hg and a heart rate of 135. Two large bore peripheral IVs were in place.  Abdominal FAST exam was positive.  Massive transfusion protocol was initiated.  The OR was notified.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2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KUB in ER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1200" y="1433850"/>
            <a:ext cx="5791200" cy="49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64"/>
            <a:ext cx="9144000" cy="1733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751" y="1997676"/>
            <a:ext cx="3543919" cy="2079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216" y="4194123"/>
            <a:ext cx="2456299" cy="2147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9743" y="1856338"/>
            <a:ext cx="51726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Garamond"/>
                <a:cs typeface="Garamond"/>
              </a:rPr>
              <a:t>Generously sponsored by an unrestricted educational grant</a:t>
            </a:r>
            <a:endParaRPr lang="en-US" sz="4400" b="1" dirty="0">
              <a:solidFill>
                <a:srgbClr val="FFFFFF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9443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Case continued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The patient remained hypotensive with a systolic blood pressure in the 50’s.  Given his positive abdominal FAST the decision was made to place a REBOA in Zone 1.  The right common femoral artery was accessed percutaneously and a 14 French sheath was placed.  The CODA catheter was inserted and the balloon was inflated in Zone 1.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1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Zone 1 REBOA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411" y="1066800"/>
            <a:ext cx="7132389" cy="56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Operative Details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Massive </a:t>
            </a:r>
            <a:r>
              <a:rPr lang="en-US" dirty="0" err="1" smtClean="0">
                <a:solidFill>
                  <a:schemeClr val="bg1"/>
                </a:solidFill>
              </a:rPr>
              <a:t>hemoperitoneum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Grade V right renal injury with active arterial hemorrhage from the hilum -&gt; right nephrectomy performed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Bullet lodged in the vertebral body with ongoing hemorrhage -&gt; patient underwent </a:t>
            </a:r>
            <a:r>
              <a:rPr lang="en-US" dirty="0" err="1" smtClean="0">
                <a:solidFill>
                  <a:schemeClr val="bg1"/>
                </a:solidFill>
              </a:rPr>
              <a:t>angioembolization</a:t>
            </a:r>
            <a:r>
              <a:rPr lang="en-US" dirty="0" smtClean="0">
                <a:solidFill>
                  <a:schemeClr val="bg1"/>
                </a:solidFill>
              </a:rPr>
              <a:t> of lumbar artery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Right groin </a:t>
            </a:r>
            <a:r>
              <a:rPr lang="en-US" dirty="0" err="1" smtClean="0">
                <a:solidFill>
                  <a:schemeClr val="bg1"/>
                </a:solidFill>
              </a:rPr>
              <a:t>cutdown</a:t>
            </a:r>
            <a:r>
              <a:rPr lang="en-US" dirty="0" smtClean="0">
                <a:solidFill>
                  <a:schemeClr val="bg1"/>
                </a:solidFill>
              </a:rPr>
              <a:t> performed, sheath removed, common femoral artery repaired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Hospital Course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Admitted to STICU post op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Taken back in 24 hours for abdominal closure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Discharged to rehab facility on post operative day 12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0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Zone 3 REBOA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574" y="1828800"/>
            <a:ext cx="2904226" cy="452003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29201" y="1828800"/>
            <a:ext cx="3657600" cy="459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cs typeface="Arial"/>
              </a:rPr>
              <a:t>REBOA Placement Technique </a:t>
            </a:r>
            <a:endParaRPr lang="en-US" sz="4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1910" y="1600200"/>
            <a:ext cx="2516138" cy="732972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14F System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1636" y="1600200"/>
            <a:ext cx="2125498" cy="732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7F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491" y="3136859"/>
            <a:ext cx="3684593" cy="241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518" y="2618666"/>
            <a:ext cx="2734530" cy="36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cs typeface="Arial"/>
              </a:rPr>
              <a:t>REBOA Technique</a:t>
            </a:r>
            <a:endParaRPr lang="en-US" sz="4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6096" y="2109326"/>
            <a:ext cx="4357765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Femoral Arterial Access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367" y="3101826"/>
            <a:ext cx="4357765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7F Sheath Placement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9774" y="4093461"/>
            <a:ext cx="264689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Wire exchange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9774" y="5032426"/>
            <a:ext cx="2646893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Upsize sheath 14F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55611" y="1142012"/>
            <a:ext cx="3165686" cy="6728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14F System</a:t>
            </a:r>
          </a:p>
        </p:txBody>
      </p:sp>
      <p:sp>
        <p:nvSpPr>
          <p:cNvPr id="16" name="Oval 15"/>
          <p:cNvSpPr/>
          <p:nvPr/>
        </p:nvSpPr>
        <p:spPr>
          <a:xfrm>
            <a:off x="5393302" y="1142012"/>
            <a:ext cx="3165686" cy="6728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7</a:t>
            </a:r>
            <a:r>
              <a:rPr lang="en-US" sz="2800" b="1" dirty="0" smtClean="0">
                <a:solidFill>
                  <a:srgbClr val="FFFFFF"/>
                </a:solidFill>
              </a:rPr>
              <a:t>F </a:t>
            </a:r>
            <a:r>
              <a:rPr lang="en-US" sz="2800" b="1" dirty="0">
                <a:solidFill>
                  <a:srgbClr val="FFFFFF"/>
                </a:solidFill>
              </a:rPr>
              <a:t>System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90967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50428" y="5974941"/>
            <a:ext cx="2646893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Float REBOA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Curved Left Arrow 24"/>
          <p:cNvSpPr/>
          <p:nvPr/>
        </p:nvSpPr>
        <p:spPr>
          <a:xfrm>
            <a:off x="6047030" y="3809870"/>
            <a:ext cx="1023635" cy="2530435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Left Arrow 26"/>
          <p:cNvSpPr/>
          <p:nvPr/>
        </p:nvSpPr>
        <p:spPr>
          <a:xfrm rot="16200000">
            <a:off x="4356680" y="2760503"/>
            <a:ext cx="360168" cy="21797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 rot="16200000">
            <a:off x="2206012" y="4686491"/>
            <a:ext cx="360168" cy="21797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Bent Arrow 30"/>
          <p:cNvSpPr/>
          <p:nvPr/>
        </p:nvSpPr>
        <p:spPr>
          <a:xfrm rot="16200000" flipH="1">
            <a:off x="2342686" y="3663356"/>
            <a:ext cx="304799" cy="370378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ent Arrow 31"/>
          <p:cNvSpPr/>
          <p:nvPr/>
        </p:nvSpPr>
        <p:spPr>
          <a:xfrm rot="10800000" flipH="1">
            <a:off x="2345780" y="5673301"/>
            <a:ext cx="743706" cy="51536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298138" y="4658073"/>
            <a:ext cx="1601801" cy="74870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Wireless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079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1" y="1194137"/>
            <a:ext cx="3359261" cy="53298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597" y="3809863"/>
            <a:ext cx="889945" cy="97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9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1" y="1194137"/>
            <a:ext cx="3378678" cy="5329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7F7F7F"/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3357" y="4065822"/>
            <a:ext cx="833219" cy="89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80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1" t="16620" b="2361"/>
          <a:stretch/>
        </p:blipFill>
        <p:spPr>
          <a:xfrm>
            <a:off x="5480381" y="1194137"/>
            <a:ext cx="3359261" cy="532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566" y="2528163"/>
            <a:ext cx="1126436" cy="97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50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834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Arial Black"/>
                <a:cs typeface="Arial Black"/>
              </a:rPr>
              <a:t>Start Recording</a:t>
            </a:r>
            <a:endParaRPr lang="en-US" sz="72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719222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0" y="1204345"/>
            <a:ext cx="3359261" cy="53196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1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202" y="1194137"/>
            <a:ext cx="3381439" cy="5329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7F7F7F"/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6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0" y="1194137"/>
            <a:ext cx="3359261" cy="532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8158" y="3314103"/>
            <a:ext cx="749300" cy="571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29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380" y="1194137"/>
            <a:ext cx="3359261" cy="532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446" y="3573593"/>
            <a:ext cx="740228" cy="81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381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960" y="1194137"/>
            <a:ext cx="3351681" cy="532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0042" y="52909"/>
            <a:ext cx="4726130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7F7F7F"/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Inflate Balloon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134008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8027" y="3199569"/>
            <a:ext cx="2166076" cy="2651399"/>
          </a:xfrm>
          <a:prstGeom prst="rect">
            <a:avLst/>
          </a:prstGeom>
        </p:spPr>
      </p:pic>
      <p:pic>
        <p:nvPicPr>
          <p:cNvPr id="6" name="Picture 5" descr="S134008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6080" y="3199569"/>
            <a:ext cx="1586186" cy="2651399"/>
          </a:xfrm>
          <a:prstGeom prst="rect">
            <a:avLst/>
          </a:prstGeom>
        </p:spPr>
      </p:pic>
      <p:pic>
        <p:nvPicPr>
          <p:cNvPr id="7" name="Picture 6" descr="S134009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7905" y="3199569"/>
            <a:ext cx="3927781" cy="26787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080" y="3199569"/>
            <a:ext cx="1586186" cy="265139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98027" y="3199569"/>
            <a:ext cx="2166076" cy="265139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87905" y="3199569"/>
            <a:ext cx="3927781" cy="2651399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0042" y="52909"/>
            <a:ext cx="4726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8252" y="2063545"/>
            <a:ext cx="1356763" cy="9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Arterial Access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8282" y="2063545"/>
            <a:ext cx="2428666" cy="952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7F Sheath Placement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20435" y="2064169"/>
            <a:ext cx="297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Wireless Catheter Insertion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80381" y="1194137"/>
            <a:ext cx="3359261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0042" y="52909"/>
            <a:ext cx="4726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7F7F7F"/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381" y="1195909"/>
            <a:ext cx="3359261" cy="532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0350" y="2352862"/>
            <a:ext cx="4739730" cy="254100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0042" y="52909"/>
            <a:ext cx="4726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7F7F7F"/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Inflate Balloon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 descr="S134009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5"/>
          <a:stretch>
            <a:fillRect/>
          </a:stretch>
        </p:blipFill>
        <p:spPr>
          <a:xfrm>
            <a:off x="4260350" y="2352862"/>
            <a:ext cx="4739730" cy="2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81978" y="1194138"/>
            <a:ext cx="4357664" cy="5329890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0042" y="52909"/>
            <a:ext cx="472613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 System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976160"/>
            <a:ext cx="9144000" cy="1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10042" y="1194137"/>
            <a:ext cx="3650308" cy="49582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Arterial Access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Sheath 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Introducer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Measure Catheter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Stiff Wire</a:t>
            </a:r>
          </a:p>
          <a:p>
            <a:pPr>
              <a:lnSpc>
                <a:spcPct val="110000"/>
              </a:lnSpc>
            </a:pPr>
            <a:r>
              <a:rPr lang="en-US" sz="3600" b="1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Upsize Sheath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REBOA Insertion</a:t>
            </a:r>
          </a:p>
          <a:p>
            <a:pPr>
              <a:lnSpc>
                <a:spcPct val="110000"/>
              </a:lnSpc>
            </a:pPr>
            <a:r>
              <a:rPr lang="en-US" sz="3600" b="1" dirty="0" smtClean="0">
                <a:solidFill>
                  <a:srgbClr val="FFFF00"/>
                </a:solidFill>
              </a:rPr>
              <a:t>Inflate Balloon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978" y="1194137"/>
            <a:ext cx="4357664" cy="2674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1978" y="3932019"/>
            <a:ext cx="4357664" cy="25920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481978" y="3888618"/>
            <a:ext cx="4357664" cy="9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34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Catheter Measurement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98" y="1413158"/>
            <a:ext cx="5912085" cy="3195306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External landmarks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X-ray verification</a:t>
            </a:r>
          </a:p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Fluoroscopy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864" y="1141426"/>
            <a:ext cx="9144000" cy="1588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8691" y="-2203"/>
            <a:ext cx="9332691" cy="2862953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REBOA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Techniques, Indications, Pitfalls and Incorporating it in to your Trauma Program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75822" y="3646567"/>
            <a:ext cx="4660355" cy="175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Elizabeth Benjamin MD, PhD, FACS</a:t>
            </a:r>
          </a:p>
          <a:p>
            <a:r>
              <a:rPr lang="en-US" sz="2900" dirty="0" smtClean="0">
                <a:solidFill>
                  <a:srgbClr val="FFFFFF"/>
                </a:solidFill>
              </a:rPr>
              <a:t>Assistant Professor of Clinical Surgery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LAC+USC Medical Center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09279" y="3646567"/>
            <a:ext cx="3628098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Laura J. Moore, MD, FACS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Associate Professor of Surgery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Chief of Surgical Critical Care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Medical Director, Shock Trauma ICU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Catheter Measurement</a:t>
            </a:r>
            <a:endParaRPr lang="en-US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98" y="1413158"/>
            <a:ext cx="5912085" cy="3195306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External landmarks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X-ray verification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Fluoroscopy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298" y="3181072"/>
            <a:ext cx="5571530" cy="160778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58282" y="4366185"/>
            <a:ext cx="6745392" cy="2077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spcAft>
                <a:spcPts val="2400"/>
              </a:spcAft>
              <a:buNone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 algn="ctr">
              <a:lnSpc>
                <a:spcPct val="50000"/>
              </a:lnSpc>
              <a:spcAft>
                <a:spcPts val="24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Cadaver based study</a:t>
            </a:r>
          </a:p>
          <a:p>
            <a:pPr marL="0" indent="0" algn="ctr">
              <a:lnSpc>
                <a:spcPct val="50000"/>
              </a:lnSpc>
              <a:spcAft>
                <a:spcPts val="24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Mid-Sternum as external landmark</a:t>
            </a:r>
          </a:p>
          <a:p>
            <a:pPr marL="0" indent="0" algn="ctr">
              <a:lnSpc>
                <a:spcPct val="50000"/>
              </a:lnSpc>
              <a:spcAft>
                <a:spcPts val="2400"/>
              </a:spcAft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100% Balloon deployed in landing zone (I)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864" y="1141426"/>
            <a:ext cx="9144000" cy="1588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15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497"/>
            <a:ext cx="8229600" cy="169447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LAC+USC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sz="3600" b="1" i="1" dirty="0">
                <a:solidFill>
                  <a:srgbClr val="FFFFFF"/>
                </a:solidFill>
              </a:rPr>
              <a:t>REBOA </a:t>
            </a:r>
            <a:r>
              <a:rPr lang="en-US" sz="3600" b="1" i="1" dirty="0" smtClean="0">
                <a:solidFill>
                  <a:srgbClr val="FFFFFF"/>
                </a:solidFill>
              </a:rPr>
              <a:t>Patient Selection</a:t>
            </a:r>
            <a:endParaRPr lang="en-US" sz="3600" b="1" i="1" dirty="0">
              <a:solidFill>
                <a:srgbClr val="FFFF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0633"/>
            <a:ext cx="8229600" cy="416549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Refractory hemorrhagic shock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Failed aggressive ED resuscitation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Anticipated operative intervention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Anticipated occlusion time </a:t>
            </a:r>
            <a:r>
              <a:rPr lang="en-US" u="sng" dirty="0" smtClean="0">
                <a:solidFill>
                  <a:schemeClr val="bg1"/>
                </a:solidFill>
                <a:latin typeface="Arial"/>
                <a:cs typeface="Arial"/>
              </a:rPr>
              <a:t>&lt;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30min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Liberal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thoracotomy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for cardiac arrest</a:t>
            </a: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1772029"/>
            <a:ext cx="9144000" cy="196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17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54105" y="2154337"/>
            <a:ext cx="2941585" cy="3922114"/>
          </a:xfrm>
          <a:prstGeom prst="rect">
            <a:avLst/>
          </a:prstGeom>
        </p:spPr>
      </p:pic>
      <p:pic>
        <p:nvPicPr>
          <p:cNvPr id="4" name="Picture 3" descr="IMG_215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24" y="2644601"/>
            <a:ext cx="3923124" cy="294234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23505"/>
            <a:ext cx="8229600" cy="169447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REBOA Patient Selection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4000" b="1" i="1" dirty="0" smtClean="0">
                <a:solidFill>
                  <a:srgbClr val="FFFFFF"/>
                </a:solidFill>
              </a:rPr>
              <a:t>Significant Intra-Abdominal Injury Burden</a:t>
            </a:r>
            <a:endParaRPr lang="en-US" sz="4000" b="1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7323" y="5878795"/>
            <a:ext cx="3156664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Cardiac Arrest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7322" y="1826421"/>
            <a:ext cx="3156665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Extremity Trauma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3155" y="3010743"/>
            <a:ext cx="3642764" cy="97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Abdominal Trauma</a:t>
            </a:r>
            <a:endParaRPr lang="en-US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67323" y="4528003"/>
            <a:ext cx="3156664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Thoracic Trauma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52890" y="5878795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Thoracotomy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52890" y="4528003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Thoracotomy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52890" y="1826421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Tourniquet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96012" y="3010743"/>
            <a:ext cx="2861820" cy="97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REBOA</a:t>
            </a:r>
            <a:endParaRPr lang="en-US" sz="3200" b="1" dirty="0"/>
          </a:p>
        </p:txBody>
      </p:sp>
      <p:sp>
        <p:nvSpPr>
          <p:cNvPr id="14" name="Right Arrow 13"/>
          <p:cNvSpPr/>
          <p:nvPr/>
        </p:nvSpPr>
        <p:spPr>
          <a:xfrm>
            <a:off x="4010087" y="1912035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010087" y="3272339"/>
            <a:ext cx="1726764" cy="47087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010087" y="4632643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010087" y="5992947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1799" y="2853784"/>
            <a:ext cx="8776678" cy="1327010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919871" y="446876"/>
            <a:ext cx="5493783" cy="8919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Ongoing Resuscitation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7323" y="5878795"/>
            <a:ext cx="3156664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Cardiac Arrest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7322" y="1826421"/>
            <a:ext cx="3156665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Extremity Trauma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3155" y="3010743"/>
            <a:ext cx="3642764" cy="97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Abdominal Trauma</a:t>
            </a:r>
            <a:endParaRPr lang="en-US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67323" y="4528003"/>
            <a:ext cx="3156664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Thoracic Trauma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52890" y="5878795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Thoracotomy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52890" y="4528003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>
                    <a:lumMod val="65000"/>
                  </a:schemeClr>
                </a:solidFill>
              </a:rPr>
              <a:t>Thoracotomy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52890" y="1826421"/>
            <a:ext cx="2479932" cy="656370"/>
          </a:xfrm>
          <a:prstGeom prst="roundRect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Tourniquet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996012" y="3010743"/>
            <a:ext cx="2861820" cy="97979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REBOA</a:t>
            </a:r>
            <a:endParaRPr lang="en-US" sz="3200" b="1" dirty="0"/>
          </a:p>
        </p:txBody>
      </p:sp>
      <p:sp>
        <p:nvSpPr>
          <p:cNvPr id="14" name="Right Arrow 13"/>
          <p:cNvSpPr/>
          <p:nvPr/>
        </p:nvSpPr>
        <p:spPr>
          <a:xfrm>
            <a:off x="4010087" y="1912035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010087" y="3272339"/>
            <a:ext cx="1726764" cy="47087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010087" y="4632643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010087" y="5992947"/>
            <a:ext cx="1726764" cy="470873"/>
          </a:xfrm>
          <a:prstGeom prst="rightArrow">
            <a:avLst/>
          </a:prstGeom>
          <a:solidFill>
            <a:schemeClr val="bg1">
              <a:lumMod val="50000"/>
              <a:alpha val="41000"/>
            </a:schemeClr>
          </a:solidFill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dist="23000" dir="5400000" rotWithShape="0">
              <a:srgbClr val="000000">
                <a:alpha val="32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1799" y="2853784"/>
            <a:ext cx="8776678" cy="1327010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970413" y="4352021"/>
            <a:ext cx="7534969" cy="2183144"/>
          </a:xfrm>
          <a:prstGeom prst="roundRect">
            <a:avLst/>
          </a:prstGeom>
          <a:solidFill>
            <a:schemeClr val="accent1">
              <a:alpha val="87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Hypotension refractory to resuscitation</a:t>
            </a:r>
          </a:p>
          <a:p>
            <a:pPr algn="ctr"/>
            <a:r>
              <a:rPr lang="en-US" sz="3200" b="1" dirty="0" smtClean="0"/>
              <a:t>Temporary maneuver</a:t>
            </a:r>
          </a:p>
          <a:p>
            <a:pPr algn="ctr"/>
            <a:r>
              <a:rPr lang="en-US" sz="3200" b="1" dirty="0" smtClean="0"/>
              <a:t>Imminent operative intervention</a:t>
            </a:r>
          </a:p>
          <a:p>
            <a:pPr algn="ctr"/>
            <a:r>
              <a:rPr lang="en-US" sz="3200" b="1" dirty="0" smtClean="0"/>
              <a:t>Delay </a:t>
            </a:r>
            <a:r>
              <a:rPr lang="en-US" sz="3200" b="1" dirty="0" err="1" smtClean="0"/>
              <a:t>hypovolemic</a:t>
            </a:r>
            <a:r>
              <a:rPr lang="en-US" sz="3200" b="1" dirty="0" smtClean="0"/>
              <a:t> cardiac arrest</a:t>
            </a:r>
            <a:endParaRPr lang="en-US" sz="32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1919871" y="446876"/>
            <a:ext cx="5493783" cy="89199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Ongoing Resuscitation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07" y="328526"/>
            <a:ext cx="8229600" cy="126365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Pelvic Bleeding</a:t>
            </a:r>
            <a:b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i="1" dirty="0" smtClean="0">
                <a:solidFill>
                  <a:srgbClr val="FFFFFF"/>
                </a:solidFill>
                <a:latin typeface="Arial"/>
                <a:cs typeface="Arial"/>
              </a:rPr>
              <a:t>Candidate for Zone </a:t>
            </a:r>
            <a:r>
              <a:rPr lang="en-US" i="1" dirty="0" smtClean="0">
                <a:solidFill>
                  <a:schemeClr val="bg1"/>
                </a:solidFill>
                <a:latin typeface="Arial"/>
                <a:cs typeface="Arial"/>
              </a:rPr>
              <a:t>3 Occlusion</a:t>
            </a:r>
            <a:endParaRPr lang="en-US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9237" y="1687774"/>
            <a:ext cx="3384143" cy="233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6263" y="1687774"/>
            <a:ext cx="3384143" cy="2330596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6263" y="4264777"/>
            <a:ext cx="3384144" cy="227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6727512" y="5423210"/>
            <a:ext cx="833671" cy="777108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IMG_8970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36" y="4264778"/>
            <a:ext cx="3384143" cy="22745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9236" y="1687774"/>
            <a:ext cx="3384143" cy="2330596"/>
          </a:xfrm>
          <a:prstGeom prst="rect">
            <a:avLst/>
          </a:prstGeom>
          <a:noFill/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46263" y="4264778"/>
            <a:ext cx="3384143" cy="2274548"/>
          </a:xfrm>
          <a:prstGeom prst="rect">
            <a:avLst/>
          </a:prstGeom>
          <a:noFill/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69236" y="4275020"/>
            <a:ext cx="3384143" cy="2264306"/>
          </a:xfrm>
          <a:prstGeom prst="rect">
            <a:avLst/>
          </a:prstGeom>
          <a:noFill/>
          <a:ln w="190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78101" y="316728"/>
            <a:ext cx="6578187" cy="1013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Severe Pelvic </a:t>
            </a:r>
            <a:r>
              <a:rPr lang="en-US" sz="3200" b="1" dirty="0"/>
              <a:t>F</a:t>
            </a:r>
            <a:r>
              <a:rPr lang="en-US" sz="3200" b="1" dirty="0" smtClean="0"/>
              <a:t>racture (PXR)</a:t>
            </a:r>
          </a:p>
          <a:p>
            <a:pPr algn="ctr"/>
            <a:r>
              <a:rPr lang="en-US" sz="3200" b="1" dirty="0" smtClean="0"/>
              <a:t>Hypotension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519721" y="4500421"/>
            <a:ext cx="3156665" cy="65637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+/- REBOA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19721" y="5885614"/>
            <a:ext cx="3156665" cy="65637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Operating Room</a:t>
            </a:r>
            <a:endParaRPr lang="en-US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671271" y="5078166"/>
            <a:ext cx="3156665" cy="9152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Interventional Radiology</a:t>
            </a:r>
            <a:endParaRPr lang="en-US" sz="28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19721" y="2854255"/>
            <a:ext cx="3156665" cy="9199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Refractory Hypotension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5671271" y="2854255"/>
            <a:ext cx="3156665" cy="9199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Volume </a:t>
            </a:r>
          </a:p>
          <a:p>
            <a:pPr algn="ctr"/>
            <a:r>
              <a:rPr lang="en-US" sz="2800" b="1" dirty="0" smtClean="0"/>
              <a:t>Responsive</a:t>
            </a:r>
            <a:endParaRPr lang="en-US" sz="28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3016038" y="1903667"/>
            <a:ext cx="3156665" cy="5060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Resuscitation</a:t>
            </a:r>
            <a:endParaRPr lang="en-US" sz="2800" b="1" dirty="0"/>
          </a:p>
        </p:txBody>
      </p:sp>
      <p:sp>
        <p:nvSpPr>
          <p:cNvPr id="16" name="Down Arrow 15"/>
          <p:cNvSpPr/>
          <p:nvPr/>
        </p:nvSpPr>
        <p:spPr>
          <a:xfrm>
            <a:off x="4420748" y="1401851"/>
            <a:ext cx="203666" cy="407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1868934" y="5316489"/>
            <a:ext cx="203666" cy="407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1868934" y="3938598"/>
            <a:ext cx="203666" cy="40738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7200189" y="3938598"/>
            <a:ext cx="203666" cy="87802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 rot="5400000">
            <a:off x="4318800" y="2710950"/>
            <a:ext cx="479431" cy="131791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Left-Right Arrow 2"/>
          <p:cNvSpPr/>
          <p:nvPr/>
        </p:nvSpPr>
        <p:spPr>
          <a:xfrm>
            <a:off x="4150508" y="2885826"/>
            <a:ext cx="815117" cy="23693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6200000">
            <a:off x="4508125" y="4673102"/>
            <a:ext cx="254956" cy="167883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REBOA Indication Summary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3208"/>
            <a:ext cx="8229600" cy="39423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3600" dirty="0" smtClean="0">
                <a:solidFill>
                  <a:srgbClr val="FFFFFF"/>
                </a:solidFill>
              </a:rPr>
              <a:t>Hemodynamic Instability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3600" dirty="0" smtClean="0">
                <a:solidFill>
                  <a:srgbClr val="FFFFFF"/>
                </a:solidFill>
              </a:rPr>
              <a:t>Abdominal or Pelvic Trauma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3600" dirty="0" smtClean="0">
                <a:solidFill>
                  <a:srgbClr val="FFFFFF"/>
                </a:solidFill>
              </a:rPr>
              <a:t>Bridge to operative intervention</a:t>
            </a:r>
          </a:p>
          <a:p>
            <a:pPr>
              <a:lnSpc>
                <a:spcPct val="120000"/>
              </a:lnSpc>
              <a:buFont typeface="Wingdings" charset="2"/>
              <a:buChar char="ü"/>
            </a:pPr>
            <a:r>
              <a:rPr lang="en-US" sz="3600" dirty="0" smtClean="0">
                <a:solidFill>
                  <a:srgbClr val="FFFFFF"/>
                </a:solidFill>
              </a:rPr>
              <a:t>Not used in cardiac arrest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3" descr="P1050098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897" y="4569844"/>
            <a:ext cx="2968102" cy="222336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000" y="7475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REBOA</a:t>
            </a:r>
            <a:r>
              <a:rPr lang="en-US" b="1" dirty="0" smtClean="0">
                <a:solidFill>
                  <a:srgbClr val="FFFF00"/>
                </a:solidFill>
              </a:rPr>
              <a:t> Program: </a:t>
            </a:r>
            <a:r>
              <a:rPr lang="en-US" b="1" dirty="0">
                <a:solidFill>
                  <a:srgbClr val="FFFF00"/>
                </a:solidFill>
              </a:rPr>
              <a:t>Key </a:t>
            </a:r>
            <a:r>
              <a:rPr lang="en-US" b="1" dirty="0" smtClean="0">
                <a:solidFill>
                  <a:srgbClr val="FFFF00"/>
                </a:solidFill>
              </a:rPr>
              <a:t>Elements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400"/>
            <a:ext cx="8229600" cy="5260710"/>
          </a:xfrm>
        </p:spPr>
        <p:txBody>
          <a:bodyPr>
            <a:normAutofit/>
          </a:bodyPr>
          <a:lstStyle/>
          <a:p>
            <a:pPr marL="514350" indent="-514350">
              <a:buFont typeface="Wingdings" charset="2"/>
              <a:buAutoNum type="arabicPlain"/>
            </a:pPr>
            <a:r>
              <a:rPr lang="en-US" b="1" dirty="0" smtClean="0">
                <a:solidFill>
                  <a:srgbClr val="FFFFFF"/>
                </a:solidFill>
              </a:rPr>
              <a:t>Identify hospital resources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Interventions/Complications</a:t>
            </a:r>
          </a:p>
          <a:p>
            <a:pPr lvl="1"/>
            <a:endParaRPr lang="en-US" sz="1200" dirty="0" smtClean="0">
              <a:solidFill>
                <a:srgbClr val="FFFFFF"/>
              </a:solidFill>
            </a:endParaRPr>
          </a:p>
          <a:p>
            <a:pPr marL="514350" indent="-514350">
              <a:buFont typeface="Wingdings" charset="2"/>
              <a:buAutoNum type="arabicPlain"/>
            </a:pPr>
            <a:r>
              <a:rPr lang="en-US" b="1" dirty="0" smtClean="0">
                <a:solidFill>
                  <a:srgbClr val="FFFFFF"/>
                </a:solidFill>
              </a:rPr>
              <a:t>Clear understanding of patient selection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Surgeon driven</a:t>
            </a:r>
          </a:p>
          <a:p>
            <a:pPr lvl="1">
              <a:buNone/>
            </a:pPr>
            <a:endParaRPr lang="en-US" sz="1200" dirty="0" smtClean="0">
              <a:solidFill>
                <a:srgbClr val="FFFFFF"/>
              </a:solidFill>
            </a:endParaRPr>
          </a:p>
          <a:p>
            <a:pPr marL="514350" indent="-514350">
              <a:buFont typeface="Wingdings" charset="2"/>
              <a:buAutoNum type="arabicPlain"/>
            </a:pPr>
            <a:r>
              <a:rPr lang="en-US" b="1" dirty="0" smtClean="0">
                <a:solidFill>
                  <a:srgbClr val="FFFFFF"/>
                </a:solidFill>
              </a:rPr>
              <a:t>Training program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Initial training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Skill maintenance</a:t>
            </a:r>
          </a:p>
          <a:p>
            <a:pPr lvl="1"/>
            <a:endParaRPr lang="en-US" sz="1100" b="1" dirty="0" smtClean="0">
              <a:solidFill>
                <a:srgbClr val="FFFFFF"/>
              </a:solidFill>
            </a:endParaRPr>
          </a:p>
          <a:p>
            <a:pPr marL="514350" indent="-514350">
              <a:buFont typeface="Wingdings" charset="2"/>
              <a:buAutoNum type="arabicPlain"/>
            </a:pPr>
            <a:r>
              <a:rPr lang="en-US" b="1" dirty="0" smtClean="0">
                <a:solidFill>
                  <a:srgbClr val="FFFFFF"/>
                </a:solidFill>
              </a:rPr>
              <a:t>Patient Safety/Quality Improvement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62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REBOA Training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987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Centralized </a:t>
            </a:r>
            <a:r>
              <a:rPr lang="en-US" sz="3600" b="1" dirty="0" smtClean="0">
                <a:solidFill>
                  <a:schemeClr val="bg1"/>
                </a:solidFill>
              </a:rPr>
              <a:t>Training</a:t>
            </a:r>
            <a:endParaRPr lang="en-US" sz="3600" b="1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Standardized approach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Certificate upon </a:t>
            </a:r>
            <a:r>
              <a:rPr lang="en-US" dirty="0" smtClean="0">
                <a:solidFill>
                  <a:schemeClr val="bg1"/>
                </a:solidFill>
              </a:rPr>
              <a:t>completion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ospital credentialing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Internal Institution-Specific </a:t>
            </a:r>
            <a:r>
              <a:rPr lang="en-US" sz="3600" b="1" dirty="0">
                <a:solidFill>
                  <a:schemeClr val="bg1"/>
                </a:solidFill>
              </a:rPr>
              <a:t>T</a:t>
            </a:r>
            <a:r>
              <a:rPr lang="en-US" sz="3600" b="1" dirty="0" smtClean="0">
                <a:solidFill>
                  <a:schemeClr val="bg1"/>
                </a:solidFill>
              </a:rPr>
              <a:t>raining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Training tailored to specific needs of participants and hospital resources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Availability of refresher training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5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Introduction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Hemorrhage remains a leading cause of death in civilian and wartime trauma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Hemorrhage occurs in two broad categories</a:t>
            </a:r>
            <a:r>
              <a:rPr lang="en-US" dirty="0" smtClean="0"/>
              <a:t>: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Compressible 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FFFFFF"/>
                </a:solidFill>
              </a:rPr>
              <a:t>Non compressible</a:t>
            </a:r>
          </a:p>
          <a:p>
            <a:pPr marL="514350" indent="-514350">
              <a:buAutoNum type="arabicPeriod"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Vascular disruption with concomitant hemorrhage is the </a:t>
            </a:r>
            <a:r>
              <a:rPr lang="en-US" i="1" dirty="0" smtClean="0">
                <a:solidFill>
                  <a:srgbClr val="FFFFFF"/>
                </a:solidFill>
              </a:rPr>
              <a:t>leading cause of potentially preventable death in trauma patients</a:t>
            </a:r>
          </a:p>
        </p:txBody>
      </p:sp>
    </p:spTree>
    <p:extLst>
      <p:ext uri="{BB962C8B-B14F-4D97-AF65-F5344CB8AC3E}">
        <p14:creationId xmlns:p14="http://schemas.microsoft.com/office/powerpoint/2010/main" val="69442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  <a:t>REBOA Training</a:t>
            </a:r>
            <a:br>
              <a:rPr lang="en-US" b="1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556" b="1" i="1" dirty="0" smtClean="0">
                <a:solidFill>
                  <a:srgbClr val="FFFFFF"/>
                </a:solidFill>
                <a:latin typeface="Arial"/>
                <a:cs typeface="Arial"/>
              </a:rPr>
              <a:t>LAC+USC</a:t>
            </a:r>
            <a:endParaRPr lang="en-US" sz="3556" b="1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Didactic Sessions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Literature review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Procedure indications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Potential pitfalls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Catheter System Familiarity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Perfused Cadaver Sessions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Case Analysis</a:t>
            </a:r>
          </a:p>
          <a:p>
            <a:pPr>
              <a:spcAft>
                <a:spcPts val="600"/>
              </a:spcAft>
            </a:pP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 descr="IMG_261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96260" y="4556962"/>
            <a:ext cx="2545360" cy="177951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417638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41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  <a:t>REBOA Training</a:t>
            </a:r>
            <a:br>
              <a:rPr lang="en-US" sz="3600" b="1" dirty="0" smtClean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US" sz="3200" b="1" i="1" dirty="0" smtClean="0">
                <a:solidFill>
                  <a:schemeClr val="bg1"/>
                </a:solidFill>
                <a:latin typeface="Arial"/>
                <a:cs typeface="Arial"/>
              </a:rPr>
              <a:t>LAC+USC FTDL</a:t>
            </a:r>
            <a:endParaRPr lang="en-US" sz="32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Picture 6" descr="P111067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24" y="2047097"/>
            <a:ext cx="3409116" cy="2043547"/>
          </a:xfrm>
          <a:prstGeom prst="rect">
            <a:avLst/>
          </a:prstGeom>
        </p:spPr>
      </p:pic>
      <p:pic>
        <p:nvPicPr>
          <p:cNvPr id="8" name="Picture 7" descr="P102016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501" y="2047097"/>
            <a:ext cx="3409116" cy="20435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94489" y="1871790"/>
            <a:ext cx="3261058" cy="946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Arterial and Venous Perfusion</a:t>
            </a:r>
            <a:endParaRPr lang="en-US" sz="2800" b="1" dirty="0"/>
          </a:p>
        </p:txBody>
      </p:sp>
      <p:pic>
        <p:nvPicPr>
          <p:cNvPr id="9" name="Picture 8" descr="IMG_260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324" y="4397460"/>
            <a:ext cx="3409116" cy="2151344"/>
          </a:xfrm>
          <a:prstGeom prst="rect">
            <a:avLst/>
          </a:prstGeom>
        </p:spPr>
      </p:pic>
      <p:pic>
        <p:nvPicPr>
          <p:cNvPr id="10" name="Picture 9" descr="P111066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501" y="4397460"/>
            <a:ext cx="3409116" cy="2151344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94489" y="4222920"/>
            <a:ext cx="3261058" cy="94695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Perfusion Pump and Drainage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697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38"/>
            <a:ext cx="8229600" cy="80727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CODA Placement: 14F catheter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DA FTDL optimiz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479" y="986200"/>
            <a:ext cx="8700027" cy="489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644"/>
            <a:ext cx="8229600" cy="770696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ER REBOA: 7 </a:t>
            </a:r>
            <a:r>
              <a:rPr lang="en-US" b="1" dirty="0" err="1" smtClean="0">
                <a:solidFill>
                  <a:srgbClr val="FFFF00"/>
                </a:solidFill>
              </a:rPr>
              <a:t>Fr</a:t>
            </a:r>
            <a:r>
              <a:rPr lang="en-US" b="1" dirty="0" smtClean="0">
                <a:solidFill>
                  <a:srgbClr val="FFFF00"/>
                </a:solidFill>
              </a:rPr>
              <a:t> Catheter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ER-REB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317" y="1142999"/>
            <a:ext cx="8766949" cy="49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4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644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cs typeface="Arial"/>
              </a:rPr>
              <a:t>Zone 3 Positioning</a:t>
            </a:r>
            <a:endParaRPr lang="en-US" sz="4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Content Placeholder 3" descr="P1120355.JPG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3565" y="4066690"/>
            <a:ext cx="4615843" cy="2538536"/>
          </a:xfrm>
          <a:prstGeom prst="rect">
            <a:avLst/>
          </a:prstGeom>
        </p:spPr>
      </p:pic>
      <p:pic>
        <p:nvPicPr>
          <p:cNvPr id="4" name="Content Placeholder 3" descr="P1120351.JPG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3565" y="1392526"/>
            <a:ext cx="4609626" cy="253511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cs typeface="Arial"/>
              </a:rPr>
              <a:t>Distal Aortic Disruption</a:t>
            </a:r>
            <a:endParaRPr lang="en-US" sz="4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3" name="Content Placeholder 3" descr="P1110930.JPG"/>
          <p:cNvPicPr>
            <a:picLocks noGrp="1"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82672"/>
            <a:ext cx="8229600" cy="45259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36079" y="3366856"/>
            <a:ext cx="1939562" cy="180156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Hemodynamic Response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REBOA Hemodynam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04" y="1143000"/>
            <a:ext cx="8631100" cy="485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1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6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Potential Pitfalls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9504"/>
            <a:ext cx="8229600" cy="498436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Catheter Placement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Patient selection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No benefit to patient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Delay in treatment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Zone 2 inflation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Intestinal ischemia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Vascular injury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Arterial dissection/transection</a:t>
            </a:r>
          </a:p>
          <a:p>
            <a:pPr lvl="2"/>
            <a:r>
              <a:rPr lang="en-US" sz="2800" dirty="0" smtClean="0">
                <a:solidFill>
                  <a:schemeClr val="bg1"/>
                </a:solidFill>
              </a:rPr>
              <a:t>Thrombosis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482" y="2851633"/>
            <a:ext cx="3768089" cy="232444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0" y="1258074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6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Potential Pitfalls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3285"/>
            <a:ext cx="8229600" cy="40671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Catheter Removal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Hematoma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Complicated arterial repair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Arterial dissection or thrombosis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Embolic event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</a:rPr>
              <a:t>Limb loss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683" y="4385285"/>
            <a:ext cx="3492865" cy="225255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0" y="1258074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14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644"/>
            <a:ext cx="8229600" cy="80597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Complications: Sheath Removal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128964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DA remov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043" y="1143000"/>
            <a:ext cx="8599737" cy="483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3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OBJECTIVES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Overview of REBOA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Clinical indications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Zones of Occlusion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Technical Considerations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14 Fr and 7 Fr systems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Potential Pitfalls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Educational opportunities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How to implement REBOA at your center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1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191701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971800"/>
            <a:ext cx="2285213" cy="453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962400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prstClr val="white"/>
                </a:solidFill>
              </a:rPr>
              <a:t>Series of 24 REBOA cases from Japan (single center, over 6 years)</a:t>
            </a:r>
          </a:p>
          <a:p>
            <a:pPr algn="ctr"/>
            <a:r>
              <a:rPr lang="en-US" sz="2600" dirty="0" smtClean="0">
                <a:solidFill>
                  <a:prstClr val="white"/>
                </a:solidFill>
              </a:rPr>
              <a:t>Reported 3 lower extremity amputations from REBOA insertion</a:t>
            </a:r>
          </a:p>
          <a:p>
            <a:pPr algn="ctr"/>
            <a:r>
              <a:rPr lang="en-US" sz="2600" dirty="0" smtClean="0">
                <a:solidFill>
                  <a:prstClr val="white"/>
                </a:solidFill>
              </a:rPr>
              <a:t>10 French Sheath used</a:t>
            </a:r>
          </a:p>
          <a:p>
            <a:pPr algn="ctr"/>
            <a:r>
              <a:rPr lang="en-US" sz="2600" dirty="0" smtClean="0">
                <a:solidFill>
                  <a:prstClr val="white"/>
                </a:solidFill>
              </a:rPr>
              <a:t>Procedure performed by ER doctors or Surgeons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SHOULD WE ABANDON REBOA??? </a:t>
            </a:r>
          </a:p>
        </p:txBody>
      </p:sp>
    </p:spTree>
    <p:extLst>
      <p:ext uri="{BB962C8B-B14F-4D97-AF65-F5344CB8AC3E}">
        <p14:creationId xmlns:p14="http://schemas.microsoft.com/office/powerpoint/2010/main" val="163649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8" y="22638"/>
            <a:ext cx="9126415" cy="1395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417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Presented at 2016 MHSRS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Purpose: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Evaluate vascular related complications related to REBOA insertion at the Texas Trauma Institute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Methods: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Retrospective review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Operative details, outcomes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*14 Fr Sheath &amp; CODA balloon used in all cases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9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RESULTS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68414"/>
              </p:ext>
            </p:extLst>
          </p:nvPr>
        </p:nvGraphicFramePr>
        <p:xfrm>
          <a:off x="304800" y="1600200"/>
          <a:ext cx="8534400" cy="2895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94488"/>
                <a:gridCol w="3239912"/>
              </a:tblGrid>
              <a:tr h="3759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number of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33</a:t>
                      </a:r>
                      <a:endParaRPr lang="en-US" sz="3200" dirty="0"/>
                    </a:p>
                  </a:txBody>
                  <a:tcPr/>
                </a:tc>
              </a:tr>
              <a:tr h="37596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Median Age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47 (IQR 26.5-62.5)</a:t>
                      </a:r>
                    </a:p>
                  </a:txBody>
                  <a:tcPr/>
                </a:tc>
              </a:tr>
              <a:tr h="37596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%</a:t>
                      </a:r>
                      <a:r>
                        <a:rPr lang="en-US" sz="3200" baseline="0" dirty="0" smtClean="0"/>
                        <a:t> male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79</a:t>
                      </a:r>
                      <a:endParaRPr lang="en-US" sz="3200" dirty="0"/>
                    </a:p>
                  </a:txBody>
                  <a:tcPr/>
                </a:tc>
              </a:tr>
              <a:tr h="37596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% blunt mechanism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88</a:t>
                      </a:r>
                      <a:endParaRPr lang="en-US" sz="3200" dirty="0"/>
                    </a:p>
                  </a:txBody>
                  <a:tcPr/>
                </a:tc>
              </a:tr>
              <a:tr h="37596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% percutaneous access of CFA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55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59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VASCULAR COMPLICATIONS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amputations attributed to REBOA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21 of 33 patients survived to sheath removal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13 (62%) underwent primary repair of CFA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8 patients required additional vascular interventions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3 thrombectomy alone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2 thrombectomy + repair of dissection flaps + patch angioplasty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1 thrombectomy + patch angioplasty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1 thrombectomy + interposition graft + prophylactic fasciotomy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1 thrombectomy + repair of dissection flap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brenner\Desktop\BEST\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221" y="228600"/>
            <a:ext cx="6400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439" y="228600"/>
            <a:ext cx="899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Endovascular </a:t>
            </a:r>
          </a:p>
          <a:p>
            <a:pPr algn="ctr" defTabSz="914400"/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 for Trauma </a:t>
            </a:r>
          </a:p>
          <a:p>
            <a:pPr algn="ctr" defTabSz="914400"/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939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BEST Course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78627"/>
            <a:ext cx="8229600" cy="1845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050" y="2821094"/>
            <a:ext cx="2252749" cy="5711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632662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Currently offered in Baltimore and Houston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ACS verified course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For more information about BEST contact: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Baltimore:  </a:t>
            </a:r>
            <a:r>
              <a:rPr lang="en-US" sz="2800" dirty="0" smtClean="0">
                <a:solidFill>
                  <a:srgbClr val="FFC000"/>
                </a:solidFill>
                <a:hlinkClick r:id="rId4"/>
              </a:rPr>
              <a:t>BEST@umm.edu</a:t>
            </a:r>
            <a:endParaRPr lang="en-US" sz="2800" dirty="0" smtClean="0">
              <a:solidFill>
                <a:srgbClr val="FFC000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Houston:  </a:t>
            </a:r>
            <a:r>
              <a:rPr lang="en-US" sz="2800" dirty="0" smtClean="0">
                <a:solidFill>
                  <a:schemeClr val="bg1"/>
                </a:solidFill>
                <a:hlinkClick r:id="rId5"/>
              </a:rPr>
              <a:t>laura.j.moore@uth.tmc.edu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ew from US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5758"/>
            <a:ext cx="3793996" cy="284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482" y="1073447"/>
            <a:ext cx="5678518" cy="218311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93755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</a:rPr>
              <a:t>Questions?</a:t>
            </a:r>
            <a:endParaRPr lang="en-US" sz="8000" b="1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793996" y="3449782"/>
            <a:ext cx="5350004" cy="827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 smtClean="0">
                <a:solidFill>
                  <a:schemeClr val="bg1"/>
                </a:solidFill>
              </a:rPr>
              <a:t>laura.j.moore@uth.tmc.edu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9" name="Content Placeholder 7"/>
          <p:cNvSpPr>
            <a:spLocks noGrp="1"/>
          </p:cNvSpPr>
          <p:nvPr>
            <p:ph sz="half" idx="2"/>
          </p:nvPr>
        </p:nvSpPr>
        <p:spPr>
          <a:xfrm>
            <a:off x="3793996" y="5534590"/>
            <a:ext cx="5350004" cy="8276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Elizabeth.Benjamin@med.usc.edu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hlinkClick r:id="rId4"/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5000"/>
                <a:lumOff val="9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z="1400" kern="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Confidential Information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z="1800" kern="0" dirty="0">
                <a:solidFill>
                  <a:sysClr val="windowText" lastClr="000000"/>
                </a:solidFill>
                <a:latin typeface="Calibri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1918" y="2841810"/>
            <a:ext cx="6176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u="sng" dirty="0">
                <a:solidFill>
                  <a:prstClr val="black"/>
                </a:solidFill>
                <a:latin typeface="Calibri"/>
              </a:rPr>
              <a:t>www.prytimemedical.com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4674049"/>
            <a:ext cx="6382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David Spencer – President/CEO</a:t>
            </a:r>
          </a:p>
          <a:p>
            <a:pPr algn="ctr" defTabSz="914400"/>
            <a:r>
              <a:rPr lang="en-US" sz="2400" b="1" dirty="0">
                <a:solidFill>
                  <a:prstClr val="black"/>
                </a:solidFill>
                <a:latin typeface="Calibri"/>
              </a:rPr>
              <a:t>Roger Baker – SVP, Global Sales &amp; Marketing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3918" y="3792071"/>
            <a:ext cx="5060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black"/>
                </a:solidFill>
                <a:latin typeface="Calibri"/>
              </a:rPr>
              <a:t>Customer Service:  210-340-0116</a:t>
            </a:r>
          </a:p>
        </p:txBody>
      </p:sp>
    </p:spTree>
    <p:extLst>
      <p:ext uri="{BB962C8B-B14F-4D97-AF65-F5344CB8AC3E}">
        <p14:creationId xmlns:p14="http://schemas.microsoft.com/office/powerpoint/2010/main" val="29222583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Statement of the Problem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Hemodynamically unstable trauma patients with hemorrhage from the abdomen and pelvis have a high mortality rates.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Failure to rapidly treat hemorrhage results in cardiovascular collapse and death.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Options for Aortic Occlusion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724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1.  Resuscitative thoracotomy with application of aortic cross clamp.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138" y="1600200"/>
            <a:ext cx="4163125" cy="26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Options for Aortic Occlusion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00200"/>
            <a:ext cx="472440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Resuscitative thoracotomy with application of aortic cross clamp.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Insertion of catheter into the aorta with inflation of a balloon to occlude lumen of the aorta.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4316" y="1600200"/>
            <a:ext cx="334636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ST Blu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YOR Slide Dec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100000">
              <a:srgbClr val="0070C0"/>
            </a:gs>
            <a:gs pos="0">
              <a:schemeClr val="accent1">
                <a:tint val="44500"/>
                <a:satMod val="160000"/>
              </a:schemeClr>
            </a:gs>
            <a:gs pos="8000">
              <a:schemeClr val="accent1">
                <a:tint val="23500"/>
                <a:satMod val="160000"/>
              </a:schemeClr>
            </a:gs>
          </a:gsLst>
          <a:lin ang="10800000" scaled="0"/>
          <a:tileRect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1341</Words>
  <Application>Microsoft Office PowerPoint</Application>
  <PresentationFormat>On-screen Show (4:3)</PresentationFormat>
  <Paragraphs>403</Paragraphs>
  <Slides>67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0" baseType="lpstr">
      <vt:lpstr>Office Theme</vt:lpstr>
      <vt:lpstr>BEST Blue Theme</vt:lpstr>
      <vt:lpstr>PRYOR Slide Deck Template</vt:lpstr>
      <vt:lpstr>EAST Master Class Series Live Webinar #2: REBOA</vt:lpstr>
      <vt:lpstr>PowerPoint Presentation</vt:lpstr>
      <vt:lpstr>Start Recording</vt:lpstr>
      <vt:lpstr>REBOA Techniques, Indications, Pitfalls and Incorporating it in to your Trauma Program</vt:lpstr>
      <vt:lpstr>Introduction</vt:lpstr>
      <vt:lpstr>OBJECTIVES</vt:lpstr>
      <vt:lpstr>Statement of the Problem</vt:lpstr>
      <vt:lpstr>Options for Aortic Occlusion</vt:lpstr>
      <vt:lpstr>Options for Aortic Occlusion</vt:lpstr>
      <vt:lpstr>What is REBOA? </vt:lpstr>
      <vt:lpstr>Similarities and Differences</vt:lpstr>
      <vt:lpstr>How</vt:lpstr>
      <vt:lpstr>Aortic Occlusion Zones</vt:lpstr>
      <vt:lpstr>Aortic Occlusion Zones</vt:lpstr>
      <vt:lpstr>REBOA Algorithm</vt:lpstr>
      <vt:lpstr>REBOA - Patient Selection</vt:lpstr>
      <vt:lpstr>REBOA - Patient Selection</vt:lpstr>
      <vt:lpstr>Case Example</vt:lpstr>
      <vt:lpstr>KUB in ER</vt:lpstr>
      <vt:lpstr>Case continued</vt:lpstr>
      <vt:lpstr>Zone 1 REBOA </vt:lpstr>
      <vt:lpstr>Operative Details</vt:lpstr>
      <vt:lpstr>Hospital Course</vt:lpstr>
      <vt:lpstr>Zone 3 REBOA</vt:lpstr>
      <vt:lpstr>REBOA Placement Technique </vt:lpstr>
      <vt:lpstr>REBOA Technique</vt:lpstr>
      <vt:lpstr>14F System</vt:lpstr>
      <vt:lpstr>14F System</vt:lpstr>
      <vt:lpstr>14F System</vt:lpstr>
      <vt:lpstr>14F System</vt:lpstr>
      <vt:lpstr>14F System</vt:lpstr>
      <vt:lpstr>14F System</vt:lpstr>
      <vt:lpstr>14F System</vt:lpstr>
      <vt:lpstr>14F System</vt:lpstr>
      <vt:lpstr>PowerPoint Presentation</vt:lpstr>
      <vt:lpstr>PowerPoint Presentation</vt:lpstr>
      <vt:lpstr>PowerPoint Presentation</vt:lpstr>
      <vt:lpstr>PowerPoint Presentation</vt:lpstr>
      <vt:lpstr>Catheter Measurement</vt:lpstr>
      <vt:lpstr>Catheter Measurement</vt:lpstr>
      <vt:lpstr>LAC+USC REBOA Patient Selection</vt:lpstr>
      <vt:lpstr>REBOA Patient Selection Significant Intra-Abdominal Injury Burden</vt:lpstr>
      <vt:lpstr>PowerPoint Presentation</vt:lpstr>
      <vt:lpstr>PowerPoint Presentation</vt:lpstr>
      <vt:lpstr>Pelvic Bleeding Candidate for Zone 3 Occlusion</vt:lpstr>
      <vt:lpstr>PowerPoint Presentation</vt:lpstr>
      <vt:lpstr>REBOA Indication Summary</vt:lpstr>
      <vt:lpstr>REBOA Program: Key Elements</vt:lpstr>
      <vt:lpstr>REBOA Training</vt:lpstr>
      <vt:lpstr>REBOA Training LAC+USC</vt:lpstr>
      <vt:lpstr>REBOA Training LAC+USC FTDL</vt:lpstr>
      <vt:lpstr>CODA Placement: 14F catheter</vt:lpstr>
      <vt:lpstr>ER REBOA: 7 Fr Catheter</vt:lpstr>
      <vt:lpstr>Zone 3 Positioning</vt:lpstr>
      <vt:lpstr>Distal Aortic Disruption</vt:lpstr>
      <vt:lpstr>Hemodynamic Response</vt:lpstr>
      <vt:lpstr>Potential Pitfalls</vt:lpstr>
      <vt:lpstr>Potential Pitfalls</vt:lpstr>
      <vt:lpstr>Complications: Sheath Removal</vt:lpstr>
      <vt:lpstr>PowerPoint Presentation</vt:lpstr>
      <vt:lpstr> Presented at 2016 MHSRS</vt:lpstr>
      <vt:lpstr>RESULTS</vt:lpstr>
      <vt:lpstr>VASCULAR COMPLICATIONS</vt:lpstr>
      <vt:lpstr>PowerPoint Presentation</vt:lpstr>
      <vt:lpstr>BEST Course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Benjamin</dc:creator>
  <cp:lastModifiedBy>C Eme</cp:lastModifiedBy>
  <cp:revision>75</cp:revision>
  <dcterms:created xsi:type="dcterms:W3CDTF">2016-10-04T16:01:03Z</dcterms:created>
  <dcterms:modified xsi:type="dcterms:W3CDTF">2016-10-07T16:22:26Z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10567890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D6.0.8</vt:lpwstr>
  </property>
</Properties>
</file>